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2"/>
            <a:ext cx="8825659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97773-57D5-4266-BD0A-7909F4BE40E6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842F-0BDD-4579-9DBE-AE7E273F7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7576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7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9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97773-57D5-4266-BD0A-7909F4BE40E6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842F-0BDD-4579-9DBE-AE7E273F7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161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97773-57D5-4266-BD0A-7909F4BE40E6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842F-0BDD-4579-9DBE-AE7E273F7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7131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1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97773-57D5-4266-BD0A-7909F4BE40E6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842F-0BDD-4579-9DBE-AE7E273F79F1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1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90364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97773-57D5-4266-BD0A-7909F4BE40E6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842F-0BDD-4579-9DBE-AE7E273F7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3017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61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5" y="2667000"/>
            <a:ext cx="294679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1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1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3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97773-57D5-4266-BD0A-7909F4BE40E6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842F-0BDD-4579-9DBE-AE7E273F7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123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1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3"/>
            <a:ext cx="294005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6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5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2"/>
            <a:ext cx="293440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1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701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6" y="4827210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3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97773-57D5-4266-BD0A-7909F4BE40E6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842F-0BDD-4579-9DBE-AE7E273F7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1670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97773-57D5-4266-BD0A-7909F4BE40E6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842F-0BDD-4579-9DBE-AE7E273F7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6671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3" y="430215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4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97773-57D5-4266-BD0A-7909F4BE40E6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842F-0BDD-4579-9DBE-AE7E273F7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367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97773-57D5-4266-BD0A-7909F4BE40E6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842F-0BDD-4579-9DBE-AE7E273F7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053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7" y="2861735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97773-57D5-4266-BD0A-7909F4BE40E6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842F-0BDD-4579-9DBE-AE7E273F7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0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3" y="2060577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4" y="2056093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97773-57D5-4266-BD0A-7909F4BE40E6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842F-0BDD-4579-9DBE-AE7E273F7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3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3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6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6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97773-57D5-4266-BD0A-7909F4BE40E6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842F-0BDD-4579-9DBE-AE7E273F7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593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97773-57D5-4266-BD0A-7909F4BE40E6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842F-0BDD-4579-9DBE-AE7E273F7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885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97773-57D5-4266-BD0A-7909F4BE40E6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842F-0BDD-4579-9DBE-AE7E273F7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227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2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97773-57D5-4266-BD0A-7909F4BE40E6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842F-0BDD-4579-9DBE-AE7E273F7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44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7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7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97773-57D5-4266-BD0A-7909F4BE40E6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842F-0BDD-4579-9DBE-AE7E273F7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682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1" y="2669687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1" y="2892349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3" y="2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5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2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20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41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5BC97773-57D5-4266-BD0A-7909F4BE40E6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5" y="3225299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2" y="295731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D842F-0BDD-4579-9DBE-AE7E273F7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6521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8940" y="1305062"/>
            <a:ext cx="11745532" cy="31393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cap="all" dirty="0">
                <a:ln w="0"/>
                <a:solidFill>
                  <a:schemeClr val="bg2">
                    <a:lumMod val="2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lgerian" pitchFamily="82" charset="0"/>
              </a:rPr>
              <a:t>HOW TO CONFIGURE </a:t>
            </a:r>
            <a:r>
              <a:rPr lang="en-US" sz="6600" b="1" cap="all" dirty="0" smtClean="0">
                <a:ln w="0"/>
                <a:solidFill>
                  <a:schemeClr val="bg2">
                    <a:lumMod val="2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lgerian" pitchFamily="82" charset="0"/>
              </a:rPr>
              <a:t>WEBMAIL &amp; G-suite IN</a:t>
            </a:r>
            <a:endParaRPr lang="en-US" sz="6600" b="1" cap="all" dirty="0">
              <a:ln w="0"/>
              <a:solidFill>
                <a:schemeClr val="bg2">
                  <a:lumMod val="2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Algerian" pitchFamily="82" charset="0"/>
            </a:endParaRPr>
          </a:p>
          <a:p>
            <a:pPr algn="ctr"/>
            <a:r>
              <a:rPr lang="en-US" sz="6600" b="1" cap="all" dirty="0">
                <a:ln w="0"/>
                <a:solidFill>
                  <a:schemeClr val="bg2">
                    <a:lumMod val="2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lgerian" pitchFamily="82" charset="0"/>
              </a:rPr>
              <a:t>MS-OUTLOOK</a:t>
            </a:r>
          </a:p>
        </p:txBody>
      </p:sp>
    </p:spTree>
    <p:extLst>
      <p:ext uri="{BB962C8B-B14F-4D97-AF65-F5344CB8AC3E}">
        <p14:creationId xmlns:p14="http://schemas.microsoft.com/office/powerpoint/2010/main" val="2681534611"/>
      </p:ext>
    </p:extLst>
  </p:cSld>
  <p:clrMapOvr>
    <a:masterClrMapping/>
  </p:clrMapOvr>
  <p:transition spd="med" advClick="0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IN IMAP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851" y="1905000"/>
            <a:ext cx="5164801" cy="576262"/>
          </a:xfrm>
        </p:spPr>
        <p:txBody>
          <a:bodyPr/>
          <a:lstStyle/>
          <a:p>
            <a:r>
              <a:rPr lang="en-US" b="1" dirty="0" smtClean="0"/>
              <a:t>For G-suite Use Following Details</a:t>
            </a:r>
          </a:p>
          <a:p>
            <a:r>
              <a:rPr lang="en-US" sz="2000" b="1" dirty="0" smtClean="0"/>
              <a:t>Incoming Mail Server – imap.gmail.com</a:t>
            </a:r>
          </a:p>
          <a:p>
            <a:r>
              <a:rPr lang="en-US" sz="2000" b="1" dirty="0" smtClean="0"/>
              <a:t>Outgoing Mail server – smtp.gmail.com</a:t>
            </a:r>
            <a:endParaRPr lang="en-US" sz="2000" b="1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516" y="2533014"/>
            <a:ext cx="5808726" cy="4324986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6924" y="1905000"/>
            <a:ext cx="5936490" cy="576262"/>
          </a:xfrm>
        </p:spPr>
        <p:txBody>
          <a:bodyPr/>
          <a:lstStyle/>
          <a:p>
            <a:r>
              <a:rPr lang="en-US" b="1" dirty="0" smtClean="0"/>
              <a:t>For Webmail use following Details</a:t>
            </a:r>
          </a:p>
          <a:p>
            <a:r>
              <a:rPr lang="en-US" sz="2000" b="1" dirty="0" smtClean="0"/>
              <a:t>Incoming mail server – </a:t>
            </a:r>
            <a:r>
              <a:rPr lang="en-US" sz="2000" b="1" dirty="0" err="1" smtClean="0"/>
              <a:t>mail.Domain</a:t>
            </a:r>
            <a:r>
              <a:rPr lang="en-US" sz="2000" b="1" dirty="0" smtClean="0"/>
              <a:t> name </a:t>
            </a:r>
          </a:p>
          <a:p>
            <a:r>
              <a:rPr lang="en-US" sz="2000" b="1" dirty="0" smtClean="0"/>
              <a:t>Outgoing mail server- </a:t>
            </a:r>
            <a:r>
              <a:rPr lang="en-US" sz="2000" b="1" dirty="0" err="1" smtClean="0"/>
              <a:t>Mail.domain</a:t>
            </a:r>
            <a:r>
              <a:rPr lang="en-US" sz="2000" b="1" dirty="0" smtClean="0"/>
              <a:t> name </a:t>
            </a:r>
            <a:endParaRPr lang="en-US" sz="2000" b="1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937812" y="2533014"/>
            <a:ext cx="6202474" cy="432498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26539" y="4932605"/>
            <a:ext cx="2605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Click on </a:t>
            </a:r>
            <a:r>
              <a:rPr lang="en-US" b="1" dirty="0" smtClean="0">
                <a:solidFill>
                  <a:srgbClr val="FF0000"/>
                </a:solidFill>
              </a:rPr>
              <a:t>more setting 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0" name="Elbow Connector 9"/>
          <p:cNvCxnSpPr/>
          <p:nvPr/>
        </p:nvCxnSpPr>
        <p:spPr>
          <a:xfrm rot="16200000" flipH="1">
            <a:off x="4550604" y="5413486"/>
            <a:ext cx="660981" cy="437881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478861" y="4945484"/>
            <a:ext cx="2605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Click on </a:t>
            </a:r>
            <a:r>
              <a:rPr lang="en-US" b="1" dirty="0" smtClean="0">
                <a:solidFill>
                  <a:srgbClr val="FF0000"/>
                </a:solidFill>
              </a:rPr>
              <a:t>more setting 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2" name="Elbow Connector 11"/>
          <p:cNvCxnSpPr/>
          <p:nvPr/>
        </p:nvCxnSpPr>
        <p:spPr>
          <a:xfrm rot="16200000" flipH="1">
            <a:off x="11002926" y="5426365"/>
            <a:ext cx="660981" cy="437881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9667221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3" y="156501"/>
            <a:ext cx="9863048" cy="1400530"/>
          </a:xfrm>
        </p:spPr>
        <p:txBody>
          <a:bodyPr/>
          <a:lstStyle/>
          <a:p>
            <a:r>
              <a:rPr lang="en-US" sz="1800" b="1" dirty="0" smtClean="0"/>
              <a:t>Select </a:t>
            </a:r>
            <a:r>
              <a:rPr lang="en-US" sz="1800" b="1" dirty="0" smtClean="0">
                <a:solidFill>
                  <a:srgbClr val="FF0000"/>
                </a:solidFill>
              </a:rPr>
              <a:t>outgoing server </a:t>
            </a:r>
            <a:r>
              <a:rPr lang="en-US" sz="1800" b="1" dirty="0" smtClean="0"/>
              <a:t>and select </a:t>
            </a:r>
            <a:r>
              <a:rPr lang="en-US" sz="1800" b="1" dirty="0" smtClean="0">
                <a:solidFill>
                  <a:srgbClr val="FF0000"/>
                </a:solidFill>
              </a:rPr>
              <a:t>my outgoing server(SMTP) requires authentication </a:t>
            </a:r>
            <a:r>
              <a:rPr lang="en-US" sz="1800" b="1" dirty="0" smtClean="0">
                <a:solidFill>
                  <a:schemeClr val="tx1">
                    <a:lumMod val="95000"/>
                  </a:schemeClr>
                </a:solidFill>
              </a:rPr>
              <a:t> also select </a:t>
            </a:r>
            <a:r>
              <a:rPr lang="en-US" sz="1800" b="1" dirty="0" smtClean="0">
                <a:solidFill>
                  <a:srgbClr val="FF0000"/>
                </a:solidFill>
              </a:rPr>
              <a:t>Use same setting as my incoming mail server</a:t>
            </a:r>
            <a:endParaRPr lang="en-US" sz="1800" b="1" dirty="0">
              <a:solidFill>
                <a:srgbClr val="FF0000"/>
              </a:solidFill>
            </a:endParaRP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468192" y="1125916"/>
            <a:ext cx="9040968" cy="5818469"/>
          </a:xfrm>
          <a:prstGeom prst="rect">
            <a:avLst/>
          </a:prstGeom>
        </p:spPr>
      </p:pic>
      <p:cxnSp>
        <p:nvCxnSpPr>
          <p:cNvPr id="14" name="Elbow Connector 13"/>
          <p:cNvCxnSpPr/>
          <p:nvPr/>
        </p:nvCxnSpPr>
        <p:spPr>
          <a:xfrm rot="16200000" flipH="1">
            <a:off x="2150772" y="553791"/>
            <a:ext cx="1171977" cy="965915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/>
          <p:nvPr/>
        </p:nvCxnSpPr>
        <p:spPr>
          <a:xfrm rot="10800000" flipV="1">
            <a:off x="2511381" y="450758"/>
            <a:ext cx="4765183" cy="1738650"/>
          </a:xfrm>
          <a:prstGeom prst="bentConnector3">
            <a:avLst>
              <a:gd name="adj1" fmla="val -21622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/>
          <p:nvPr/>
        </p:nvCxnSpPr>
        <p:spPr>
          <a:xfrm rot="10800000" flipV="1">
            <a:off x="2871989" y="785611"/>
            <a:ext cx="2575774" cy="1622738"/>
          </a:xfrm>
          <a:prstGeom prst="bentConnector3">
            <a:avLst>
              <a:gd name="adj1" fmla="val -119000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34138" y="4675034"/>
            <a:ext cx="2364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Click on </a:t>
            </a:r>
            <a:r>
              <a:rPr lang="en-US" b="1" dirty="0" smtClean="0">
                <a:solidFill>
                  <a:srgbClr val="FF0000"/>
                </a:solidFill>
              </a:rPr>
              <a:t>Advanced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29" name="Elbow Connector 28"/>
          <p:cNvCxnSpPr/>
          <p:nvPr/>
        </p:nvCxnSpPr>
        <p:spPr>
          <a:xfrm rot="16200000" flipV="1">
            <a:off x="6123907" y="1848121"/>
            <a:ext cx="3013655" cy="3000774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0210585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2" y="0"/>
            <a:ext cx="9404723" cy="746975"/>
          </a:xfrm>
        </p:spPr>
        <p:txBody>
          <a:bodyPr/>
          <a:lstStyle/>
          <a:p>
            <a:pPr algn="ctr"/>
            <a:r>
              <a:rPr lang="en-US" dirty="0" smtClean="0"/>
              <a:t>IN POP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9061" y="2033787"/>
            <a:ext cx="4396339" cy="576262"/>
          </a:xfrm>
        </p:spPr>
        <p:txBody>
          <a:bodyPr/>
          <a:lstStyle/>
          <a:p>
            <a:r>
              <a:rPr lang="en-US" sz="1800" dirty="0" smtClean="0"/>
              <a:t>For G-suite use following setting</a:t>
            </a:r>
          </a:p>
          <a:p>
            <a:r>
              <a:rPr lang="en-US" sz="1800" dirty="0" smtClean="0"/>
              <a:t>Incoming Port Number – 995</a:t>
            </a:r>
          </a:p>
          <a:p>
            <a:r>
              <a:rPr lang="en-US" sz="1800" dirty="0" smtClean="0"/>
              <a:t>SSL should be Enable</a:t>
            </a:r>
          </a:p>
          <a:p>
            <a:r>
              <a:rPr lang="en-US" sz="1800" dirty="0" smtClean="0"/>
              <a:t>Outgoing Port Number – 465/587</a:t>
            </a:r>
          </a:p>
          <a:p>
            <a:r>
              <a:rPr lang="en-US" sz="1800" dirty="0" smtClean="0"/>
              <a:t>SSL Should be Enable</a:t>
            </a:r>
            <a:endParaRPr lang="en-US" sz="18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21970" y="2588652"/>
            <a:ext cx="4499598" cy="4245846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6923" y="2536067"/>
            <a:ext cx="4396339" cy="576262"/>
          </a:xfrm>
        </p:spPr>
        <p:txBody>
          <a:bodyPr/>
          <a:lstStyle/>
          <a:p>
            <a:r>
              <a:rPr lang="en-US" sz="1800" dirty="0"/>
              <a:t>For </a:t>
            </a:r>
            <a:r>
              <a:rPr lang="en-US" sz="1800" dirty="0" smtClean="0"/>
              <a:t>Webmail </a:t>
            </a:r>
            <a:r>
              <a:rPr lang="en-US" sz="1800" dirty="0"/>
              <a:t>use following setting</a:t>
            </a:r>
          </a:p>
          <a:p>
            <a:r>
              <a:rPr lang="en-US" sz="1800" dirty="0"/>
              <a:t>Incoming Port Number – </a:t>
            </a:r>
            <a:r>
              <a:rPr lang="en-US" sz="1800" dirty="0" smtClean="0"/>
              <a:t>110</a:t>
            </a:r>
            <a:endParaRPr lang="en-US" sz="1800" dirty="0"/>
          </a:p>
          <a:p>
            <a:r>
              <a:rPr lang="en-US" sz="1800" dirty="0"/>
              <a:t>SSL should be </a:t>
            </a:r>
            <a:r>
              <a:rPr lang="en-US" sz="1800" dirty="0" smtClean="0"/>
              <a:t>Disable</a:t>
            </a:r>
            <a:endParaRPr lang="en-US" sz="1800" dirty="0"/>
          </a:p>
          <a:p>
            <a:r>
              <a:rPr lang="en-US" sz="1800" dirty="0"/>
              <a:t>Outgoing Port Number – </a:t>
            </a:r>
            <a:r>
              <a:rPr lang="en-US" sz="1800" dirty="0" smtClean="0"/>
              <a:t>25/587</a:t>
            </a:r>
            <a:endParaRPr lang="en-US" sz="1800" dirty="0"/>
          </a:p>
          <a:p>
            <a:r>
              <a:rPr lang="en-US" sz="1800" dirty="0"/>
              <a:t>SSL Should be </a:t>
            </a:r>
            <a:r>
              <a:rPr lang="en-US" sz="1800" dirty="0" smtClean="0"/>
              <a:t>None</a:t>
            </a:r>
            <a:endParaRPr lang="en-US" sz="1800" dirty="0"/>
          </a:p>
          <a:p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310649" y="2588651"/>
            <a:ext cx="4546242" cy="4259265"/>
          </a:xfrm>
          <a:prstGeom prst="rect">
            <a:avLst/>
          </a:prstGeom>
        </p:spPr>
      </p:pic>
      <p:cxnSp>
        <p:nvCxnSpPr>
          <p:cNvPr id="28" name="Elbow Connector 27"/>
          <p:cNvCxnSpPr/>
          <p:nvPr/>
        </p:nvCxnSpPr>
        <p:spPr>
          <a:xfrm rot="10800000">
            <a:off x="837128" y="1841679"/>
            <a:ext cx="3052295" cy="1893194"/>
          </a:xfrm>
          <a:prstGeom prst="bentConnector3">
            <a:avLst>
              <a:gd name="adj1" fmla="val -9072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Elbow Connector 36"/>
          <p:cNvCxnSpPr/>
          <p:nvPr/>
        </p:nvCxnSpPr>
        <p:spPr>
          <a:xfrm>
            <a:off x="279061" y="1352282"/>
            <a:ext cx="2206563" cy="2047739"/>
          </a:xfrm>
          <a:prstGeom prst="bentConnector3">
            <a:avLst>
              <a:gd name="adj1" fmla="val 170234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rot="16200000" flipV="1">
            <a:off x="77864" y="2345462"/>
            <a:ext cx="1903972" cy="1415759"/>
          </a:xfrm>
          <a:prstGeom prst="bentConnector3">
            <a:avLst>
              <a:gd name="adj1" fmla="val -2761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/>
          <p:nvPr/>
        </p:nvCxnSpPr>
        <p:spPr>
          <a:xfrm>
            <a:off x="2477232" y="2562895"/>
            <a:ext cx="1679277" cy="1652843"/>
          </a:xfrm>
          <a:prstGeom prst="bentConnector3">
            <a:avLst>
              <a:gd name="adj1" fmla="val 50000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Elbow Connector 60"/>
          <p:cNvCxnSpPr/>
          <p:nvPr/>
        </p:nvCxnSpPr>
        <p:spPr>
          <a:xfrm>
            <a:off x="6420150" y="1440287"/>
            <a:ext cx="2206563" cy="2047739"/>
          </a:xfrm>
          <a:prstGeom prst="bentConnector3">
            <a:avLst>
              <a:gd name="adj1" fmla="val 170234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Elbow Connector 61"/>
          <p:cNvCxnSpPr/>
          <p:nvPr/>
        </p:nvCxnSpPr>
        <p:spPr>
          <a:xfrm rot="10800000">
            <a:off x="6952449" y="1852410"/>
            <a:ext cx="3052295" cy="1893194"/>
          </a:xfrm>
          <a:prstGeom prst="bentConnector3">
            <a:avLst>
              <a:gd name="adj1" fmla="val -9072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Elbow Connector 62"/>
          <p:cNvCxnSpPr/>
          <p:nvPr/>
        </p:nvCxnSpPr>
        <p:spPr>
          <a:xfrm rot="16200000" flipV="1">
            <a:off x="6077274" y="2369073"/>
            <a:ext cx="1903972" cy="1415759"/>
          </a:xfrm>
          <a:prstGeom prst="bentConnector3">
            <a:avLst>
              <a:gd name="adj1" fmla="val -2761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Elbow Connector 63"/>
          <p:cNvCxnSpPr/>
          <p:nvPr/>
        </p:nvCxnSpPr>
        <p:spPr>
          <a:xfrm>
            <a:off x="8154675" y="2612263"/>
            <a:ext cx="1679277" cy="1652843"/>
          </a:xfrm>
          <a:prstGeom prst="bentConnector3">
            <a:avLst>
              <a:gd name="adj1" fmla="val 50000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55961" y="5872749"/>
            <a:ext cx="2076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Now Click on </a:t>
            </a:r>
            <a:r>
              <a:rPr lang="en-US" b="1" dirty="0" smtClean="0">
                <a:solidFill>
                  <a:srgbClr val="FF0000"/>
                </a:solidFill>
              </a:rPr>
              <a:t>OK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529615" y="5883480"/>
            <a:ext cx="2076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Now Click on </a:t>
            </a:r>
            <a:r>
              <a:rPr lang="en-US" b="1" dirty="0" smtClean="0">
                <a:solidFill>
                  <a:srgbClr val="FF0000"/>
                </a:solidFill>
              </a:rPr>
              <a:t>OK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68" name="Elbow Connector 67"/>
          <p:cNvCxnSpPr/>
          <p:nvPr/>
        </p:nvCxnSpPr>
        <p:spPr>
          <a:xfrm>
            <a:off x="2381304" y="6203444"/>
            <a:ext cx="484517" cy="38202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Elbow Connector 68"/>
          <p:cNvCxnSpPr/>
          <p:nvPr/>
        </p:nvCxnSpPr>
        <p:spPr>
          <a:xfrm>
            <a:off x="8432237" y="6214175"/>
            <a:ext cx="484517" cy="38202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3662126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2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7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2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  <p:bldP spid="65" grpId="0"/>
      <p:bldP spid="6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502276"/>
          </a:xfrm>
        </p:spPr>
        <p:txBody>
          <a:bodyPr/>
          <a:lstStyle/>
          <a:p>
            <a:pPr algn="ctr"/>
            <a:r>
              <a:rPr lang="en-US" dirty="0" smtClean="0"/>
              <a:t>IN IMAP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577" y="586091"/>
            <a:ext cx="4396339" cy="576262"/>
          </a:xfrm>
        </p:spPr>
        <p:txBody>
          <a:bodyPr/>
          <a:lstStyle/>
          <a:p>
            <a:r>
              <a:rPr lang="en-US" sz="1600" dirty="0" smtClean="0"/>
              <a:t>For G-Suite use Following Setting</a:t>
            </a:r>
            <a:endParaRPr lang="en-US" sz="16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21972" y="2398691"/>
            <a:ext cx="3999621" cy="4427442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470118" y="2398691"/>
            <a:ext cx="4058335" cy="4387657"/>
          </a:xfrm>
          <a:prstGeom prst="rect">
            <a:avLst/>
          </a:prstGeom>
        </p:spPr>
      </p:pic>
      <p:sp>
        <p:nvSpPr>
          <p:cNvPr id="9" name="Text Placeholder 2"/>
          <p:cNvSpPr txBox="1">
            <a:spLocks/>
          </p:cNvSpPr>
          <p:nvPr/>
        </p:nvSpPr>
        <p:spPr>
          <a:xfrm>
            <a:off x="270455" y="887706"/>
            <a:ext cx="4396339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400" b="0" i="0" kern="120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sz="1600" dirty="0" smtClean="0"/>
              <a:t>Incoming Port Number - 993</a:t>
            </a:r>
            <a:endParaRPr lang="en-US" sz="1600" dirty="0"/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>
            <a:off x="257577" y="1198842"/>
            <a:ext cx="4396339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400" b="0" i="0" kern="120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sz="1600" dirty="0" smtClean="0"/>
              <a:t>SSL should be Enable	</a:t>
            </a:r>
            <a:endParaRPr lang="en-US" sz="1600" dirty="0"/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>
            <a:off x="243976" y="1526266"/>
            <a:ext cx="4396339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400" b="0" i="0" kern="120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sz="1600" dirty="0" smtClean="0"/>
              <a:t>Outgoing Port Number – 465/587</a:t>
            </a:r>
            <a:endParaRPr lang="en-US" sz="1600" dirty="0"/>
          </a:p>
        </p:txBody>
      </p:sp>
      <p:sp>
        <p:nvSpPr>
          <p:cNvPr id="12" name="Text Placeholder 2"/>
          <p:cNvSpPr txBox="1">
            <a:spLocks/>
          </p:cNvSpPr>
          <p:nvPr/>
        </p:nvSpPr>
        <p:spPr>
          <a:xfrm>
            <a:off x="267586" y="1807456"/>
            <a:ext cx="4396339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400" b="0" i="0" kern="120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sz="1600" dirty="0" smtClean="0"/>
              <a:t>SSL Should be Enable</a:t>
            </a:r>
            <a:endParaRPr lang="en-US" sz="1600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7493364" y="583944"/>
            <a:ext cx="4396339" cy="576262"/>
          </a:xfrm>
        </p:spPr>
        <p:txBody>
          <a:bodyPr/>
          <a:lstStyle/>
          <a:p>
            <a:r>
              <a:rPr lang="en-US" sz="1600" dirty="0" smtClean="0"/>
              <a:t>For Webmail use Following Setting</a:t>
            </a:r>
            <a:endParaRPr lang="en-US" sz="1600" dirty="0"/>
          </a:p>
        </p:txBody>
      </p:sp>
      <p:sp>
        <p:nvSpPr>
          <p:cNvPr id="14" name="Text Placeholder 2"/>
          <p:cNvSpPr txBox="1">
            <a:spLocks/>
          </p:cNvSpPr>
          <p:nvPr/>
        </p:nvSpPr>
        <p:spPr>
          <a:xfrm>
            <a:off x="7506246" y="885558"/>
            <a:ext cx="4396339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400" b="0" i="0" kern="120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sz="1600" dirty="0" smtClean="0"/>
              <a:t>Incoming Port Number - 143</a:t>
            </a:r>
            <a:endParaRPr lang="en-US" sz="1600" dirty="0"/>
          </a:p>
        </p:txBody>
      </p:sp>
      <p:sp>
        <p:nvSpPr>
          <p:cNvPr id="15" name="Text Placeholder 2"/>
          <p:cNvSpPr txBox="1">
            <a:spLocks/>
          </p:cNvSpPr>
          <p:nvPr/>
        </p:nvSpPr>
        <p:spPr>
          <a:xfrm>
            <a:off x="7519120" y="1196697"/>
            <a:ext cx="4396339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400" b="0" i="0" kern="120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sz="1600" dirty="0" smtClean="0"/>
              <a:t>SSL should be Disable	</a:t>
            </a:r>
            <a:endParaRPr lang="en-US" sz="1600" dirty="0"/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7492644" y="1498360"/>
            <a:ext cx="4396339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400" b="0" i="0" kern="120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sz="1600" dirty="0" smtClean="0"/>
              <a:t>Outgoing Port Number – 25/587</a:t>
            </a:r>
            <a:endParaRPr lang="en-US" sz="1600" dirty="0"/>
          </a:p>
        </p:txBody>
      </p:sp>
      <p:sp>
        <p:nvSpPr>
          <p:cNvPr id="17" name="Text Placeholder 2"/>
          <p:cNvSpPr txBox="1">
            <a:spLocks/>
          </p:cNvSpPr>
          <p:nvPr/>
        </p:nvSpPr>
        <p:spPr>
          <a:xfrm>
            <a:off x="7503373" y="1818187"/>
            <a:ext cx="4396339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400" b="0" i="0" kern="120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sz="1600" dirty="0" smtClean="0"/>
              <a:t>SSL Should be None</a:t>
            </a:r>
            <a:endParaRPr lang="en-US" sz="1600" dirty="0"/>
          </a:p>
        </p:txBody>
      </p:sp>
      <p:cxnSp>
        <p:nvCxnSpPr>
          <p:cNvPr id="26" name="Elbow Connector 25"/>
          <p:cNvCxnSpPr/>
          <p:nvPr/>
        </p:nvCxnSpPr>
        <p:spPr>
          <a:xfrm rot="5400000">
            <a:off x="1648751" y="2086631"/>
            <a:ext cx="1793241" cy="447174"/>
          </a:xfrm>
          <a:prstGeom prst="bentConnector3">
            <a:avLst>
              <a:gd name="adj1" fmla="val 50000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/>
          <p:nvPr/>
        </p:nvCxnSpPr>
        <p:spPr>
          <a:xfrm>
            <a:off x="1352283" y="1760080"/>
            <a:ext cx="2163650" cy="1833126"/>
          </a:xfrm>
          <a:prstGeom prst="bentConnector3">
            <a:avLst>
              <a:gd name="adj1" fmla="val 130357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/>
          <p:nvPr/>
        </p:nvCxnSpPr>
        <p:spPr>
          <a:xfrm rot="5400000">
            <a:off x="1934306" y="2451453"/>
            <a:ext cx="1752398" cy="998737"/>
          </a:xfrm>
          <a:prstGeom prst="bentConnector3">
            <a:avLst>
              <a:gd name="adj1" fmla="val 106589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/>
          <p:cNvCxnSpPr/>
          <p:nvPr/>
        </p:nvCxnSpPr>
        <p:spPr>
          <a:xfrm rot="10800000">
            <a:off x="321974" y="2310218"/>
            <a:ext cx="3467999" cy="1849658"/>
          </a:xfrm>
          <a:prstGeom prst="bentConnector3">
            <a:avLst>
              <a:gd name="adj1" fmla="val -9418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12127" y="5821251"/>
            <a:ext cx="2064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Now Click on </a:t>
            </a:r>
            <a:r>
              <a:rPr lang="en-US" b="1" dirty="0" smtClean="0">
                <a:solidFill>
                  <a:srgbClr val="FF0000"/>
                </a:solidFill>
              </a:rPr>
              <a:t>OK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596404" y="5831982"/>
            <a:ext cx="2064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Now Click on </a:t>
            </a:r>
            <a:r>
              <a:rPr lang="en-US" b="1" dirty="0" smtClean="0">
                <a:solidFill>
                  <a:srgbClr val="FF0000"/>
                </a:solidFill>
              </a:rPr>
              <a:t>OK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48" name="Elbow Connector 47"/>
          <p:cNvCxnSpPr/>
          <p:nvPr/>
        </p:nvCxnSpPr>
        <p:spPr>
          <a:xfrm>
            <a:off x="2043094" y="6149798"/>
            <a:ext cx="584196" cy="35403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/>
          <p:cNvCxnSpPr/>
          <p:nvPr/>
        </p:nvCxnSpPr>
        <p:spPr>
          <a:xfrm rot="5400000">
            <a:off x="8932757" y="1887876"/>
            <a:ext cx="1949748" cy="816692"/>
          </a:xfrm>
          <a:prstGeom prst="bentConnector3">
            <a:avLst>
              <a:gd name="adj1" fmla="val 96898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Elbow Connector 63"/>
          <p:cNvCxnSpPr/>
          <p:nvPr/>
        </p:nvCxnSpPr>
        <p:spPr>
          <a:xfrm>
            <a:off x="7738073" y="1715004"/>
            <a:ext cx="3013242" cy="1852444"/>
          </a:xfrm>
          <a:prstGeom prst="bentConnector3">
            <a:avLst>
              <a:gd name="adj1" fmla="val 127788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/>
          <p:nvPr/>
        </p:nvCxnSpPr>
        <p:spPr>
          <a:xfrm>
            <a:off x="7650424" y="2023106"/>
            <a:ext cx="1774576" cy="1752399"/>
          </a:xfrm>
          <a:prstGeom prst="bentConnector3">
            <a:avLst>
              <a:gd name="adj1" fmla="val 188617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Elbow Connector 74"/>
          <p:cNvCxnSpPr/>
          <p:nvPr/>
        </p:nvCxnSpPr>
        <p:spPr>
          <a:xfrm>
            <a:off x="8034993" y="2348855"/>
            <a:ext cx="3182506" cy="1660818"/>
          </a:xfrm>
          <a:prstGeom prst="bentConnector3">
            <a:avLst>
              <a:gd name="adj1" fmla="val 109083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Elbow Connector 78"/>
          <p:cNvCxnSpPr/>
          <p:nvPr/>
        </p:nvCxnSpPr>
        <p:spPr>
          <a:xfrm>
            <a:off x="9253125" y="6160529"/>
            <a:ext cx="584196" cy="35403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7096972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9" grpId="0"/>
      <p:bldP spid="10" grpId="0"/>
      <p:bldP spid="11" grpId="0"/>
      <p:bldP spid="12" grpId="0"/>
      <p:bldP spid="13" grpId="0" build="p"/>
      <p:bldP spid="14" grpId="0"/>
      <p:bldP spid="15" grpId="0"/>
      <p:bldP spid="16" grpId="0"/>
      <p:bldP spid="17" grpId="0"/>
      <p:bldP spid="45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2" y="0"/>
            <a:ext cx="9404723" cy="345140"/>
          </a:xfrm>
        </p:spPr>
        <p:txBody>
          <a:bodyPr/>
          <a:lstStyle/>
          <a:p>
            <a:pPr algn="ctr"/>
            <a:r>
              <a:rPr lang="en-US" sz="2400" b="1" dirty="0" smtClean="0"/>
              <a:t>Now Click on </a:t>
            </a:r>
            <a:r>
              <a:rPr lang="en-US" sz="2400" b="1" dirty="0" smtClean="0">
                <a:solidFill>
                  <a:srgbClr val="FF0000"/>
                </a:solidFill>
              </a:rPr>
              <a:t>Test Account Setting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14" name="Content Placeholder 13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399005" y="547373"/>
            <a:ext cx="8947522" cy="6310627"/>
          </a:xfrm>
          <a:prstGeom prst="rect">
            <a:avLst/>
          </a:prstGeom>
        </p:spPr>
      </p:pic>
      <p:cxnSp>
        <p:nvCxnSpPr>
          <p:cNvPr id="16" name="Elbow Connector 15"/>
          <p:cNvCxnSpPr/>
          <p:nvPr/>
        </p:nvCxnSpPr>
        <p:spPr>
          <a:xfrm rot="16200000" flipH="1">
            <a:off x="5536623" y="835831"/>
            <a:ext cx="2668516" cy="1687134"/>
          </a:xfrm>
          <a:prstGeom prst="bentConnector3">
            <a:avLst>
              <a:gd name="adj1" fmla="val 110328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1403" y="3215889"/>
            <a:ext cx="5700375" cy="287298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572001" y="5331855"/>
            <a:ext cx="2353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Now Click on </a:t>
            </a:r>
            <a:r>
              <a:rPr lang="en-US" b="1" dirty="0" smtClean="0">
                <a:solidFill>
                  <a:srgbClr val="FF0000"/>
                </a:solidFill>
              </a:rPr>
              <a:t>Close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23" name="Elbow Connector 22"/>
          <p:cNvCxnSpPr/>
          <p:nvPr/>
        </p:nvCxnSpPr>
        <p:spPr>
          <a:xfrm rot="5400000" flipH="1" flipV="1">
            <a:off x="6308467" y="4664334"/>
            <a:ext cx="1240735" cy="386366"/>
          </a:xfrm>
          <a:prstGeom prst="bentConnector3">
            <a:avLst>
              <a:gd name="adj1" fmla="val 48962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7712864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13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206344" y="246253"/>
            <a:ext cx="9070997" cy="639771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28067" y="4172756"/>
            <a:ext cx="2284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Now Click on </a:t>
            </a:r>
            <a:r>
              <a:rPr lang="en-US" b="1" dirty="0" smtClean="0">
                <a:solidFill>
                  <a:srgbClr val="FF0000"/>
                </a:solidFill>
              </a:rPr>
              <a:t>NEXT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0" name="Elbow Connector 9"/>
          <p:cNvCxnSpPr/>
          <p:nvPr/>
        </p:nvCxnSpPr>
        <p:spPr>
          <a:xfrm rot="16200000" flipH="1">
            <a:off x="7165016" y="4885455"/>
            <a:ext cx="1510982" cy="824248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7184007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322251" y="191270"/>
            <a:ext cx="9058118" cy="654124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730321" y="3915178"/>
            <a:ext cx="5593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Mail Has been Configure and now click on </a:t>
            </a:r>
            <a:r>
              <a:rPr lang="en-US" b="1" dirty="0" smtClean="0">
                <a:solidFill>
                  <a:srgbClr val="FF0000"/>
                </a:solidFill>
              </a:rPr>
              <a:t>Finish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4" name="Elbow Connector 13"/>
          <p:cNvCxnSpPr/>
          <p:nvPr/>
        </p:nvCxnSpPr>
        <p:spPr>
          <a:xfrm rot="16200000" flipH="1">
            <a:off x="7577140" y="4743787"/>
            <a:ext cx="1562498" cy="643944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4476189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57400" y="2244804"/>
            <a:ext cx="8305800" cy="110799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6600" b="1" cap="all" dirty="0">
                <a:ln/>
                <a:solidFill>
                  <a:schemeClr val="accent6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gerian" pitchFamily="82" charset="0"/>
              </a:rPr>
              <a:t>THANK YOU</a:t>
            </a:r>
            <a:endParaRPr lang="en-US" sz="6600" b="1" cap="all" dirty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gerian" pitchFamily="8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52600" y="5791201"/>
            <a:ext cx="8610600" cy="10156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2000" dirty="0" err="1"/>
              <a:t>Webtel</a:t>
            </a:r>
            <a:r>
              <a:rPr lang="en-US" sz="2000" dirty="0"/>
              <a:t> </a:t>
            </a:r>
            <a:r>
              <a:rPr lang="en-US" sz="2000" dirty="0" err="1"/>
              <a:t>Electrosoft</a:t>
            </a:r>
            <a:r>
              <a:rPr lang="en-US" sz="2000" dirty="0"/>
              <a:t> Pvt. Ltd.</a:t>
            </a:r>
            <a:br>
              <a:rPr lang="en-US" sz="2000" dirty="0"/>
            </a:br>
            <a:r>
              <a:rPr lang="en-US" sz="2000" dirty="0"/>
              <a:t>(011 - 45054040, 09313112391, 07428377472).</a:t>
            </a:r>
            <a:br>
              <a:rPr lang="en-US" sz="2000" dirty="0"/>
            </a:br>
            <a:r>
              <a:rPr lang="en-US" sz="2000" dirty="0"/>
              <a:t>“Dedicated Towards Making IT A Way of Life.”</a:t>
            </a:r>
            <a:endParaRPr lang="en-US" sz="2000" b="1" cap="all" dirty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031155"/>
      </p:ext>
    </p:extLst>
  </p:cSld>
  <p:clrMapOvr>
    <a:masterClrMapping/>
  </p:clrMapOvr>
  <p:transition spd="med" advClick="0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2" y="452718"/>
            <a:ext cx="11189573" cy="1400530"/>
          </a:xfrm>
        </p:spPr>
        <p:txBody>
          <a:bodyPr/>
          <a:lstStyle/>
          <a:p>
            <a:pPr algn="ctr"/>
            <a:r>
              <a:rPr lang="en-US" dirty="0" smtClean="0"/>
              <a:t>Go to Control Panel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2052638"/>
            <a:ext cx="12192000" cy="4805362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0773178" y="3039414"/>
            <a:ext cx="1418823" cy="16356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Click on mail</a:t>
            </a:r>
            <a:endParaRPr lang="en-US" dirty="0"/>
          </a:p>
        </p:txBody>
      </p:sp>
      <p:cxnSp>
        <p:nvCxnSpPr>
          <p:cNvPr id="7" name="Elbow Connector 6"/>
          <p:cNvCxnSpPr/>
          <p:nvPr/>
        </p:nvCxnSpPr>
        <p:spPr>
          <a:xfrm rot="10800000" flipV="1">
            <a:off x="9890975" y="4314422"/>
            <a:ext cx="1081825" cy="257577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3218213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Click on E-Mail Accounts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8648" y="2064655"/>
            <a:ext cx="7508383" cy="4772202"/>
          </a:xfrm>
          <a:prstGeom prst="rect">
            <a:avLst/>
          </a:prstGeom>
        </p:spPr>
      </p:pic>
      <p:cxnSp>
        <p:nvCxnSpPr>
          <p:cNvPr id="8" name="Elbow Connector 7"/>
          <p:cNvCxnSpPr/>
          <p:nvPr/>
        </p:nvCxnSpPr>
        <p:spPr>
          <a:xfrm rot="16200000" flipH="1">
            <a:off x="6581104" y="1545464"/>
            <a:ext cx="1841679" cy="811369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693056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90152" y="0"/>
            <a:ext cx="12282151" cy="68580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437882" y="3142445"/>
            <a:ext cx="2099256" cy="15454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Click on NEW</a:t>
            </a:r>
            <a:endParaRPr lang="en-US" dirty="0"/>
          </a:p>
        </p:txBody>
      </p:sp>
      <p:cxnSp>
        <p:nvCxnSpPr>
          <p:cNvPr id="9" name="Elbow Connector 8"/>
          <p:cNvCxnSpPr>
            <a:stCxn id="5" idx="1"/>
          </p:cNvCxnSpPr>
          <p:nvPr/>
        </p:nvCxnSpPr>
        <p:spPr>
          <a:xfrm rot="5400000" flipH="1" flipV="1">
            <a:off x="439797" y="2520683"/>
            <a:ext cx="1153605" cy="542576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0416512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15910" y="-168382"/>
            <a:ext cx="12307910" cy="70263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0152" y="5190186"/>
            <a:ext cx="5422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  <a:t>Select </a:t>
            </a:r>
            <a:r>
              <a:rPr lang="en-US" b="1" dirty="0" smtClean="0">
                <a:solidFill>
                  <a:srgbClr val="FF0000"/>
                </a:solidFill>
              </a:rPr>
              <a:t>E-Mail Account </a:t>
            </a:r>
            <a: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  <a:t>and click on </a:t>
            </a:r>
            <a:r>
              <a:rPr lang="en-US" b="1" dirty="0" smtClean="0">
                <a:solidFill>
                  <a:srgbClr val="FF0000"/>
                </a:solidFill>
              </a:rPr>
              <a:t>NEXT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1" name="Elbow Connector 10"/>
          <p:cNvCxnSpPr/>
          <p:nvPr/>
        </p:nvCxnSpPr>
        <p:spPr>
          <a:xfrm rot="16200000" flipV="1">
            <a:off x="238259" y="2929944"/>
            <a:ext cx="3515932" cy="100455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/>
          <p:nvPr/>
        </p:nvCxnSpPr>
        <p:spPr>
          <a:xfrm>
            <a:off x="4636394" y="5357611"/>
            <a:ext cx="4340181" cy="123637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364189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90152"/>
            <a:ext cx="12192000" cy="69481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98784" y="3052293"/>
            <a:ext cx="5370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Select </a:t>
            </a:r>
            <a:r>
              <a:rPr lang="en-US" b="1" dirty="0" smtClean="0">
                <a:solidFill>
                  <a:srgbClr val="FF0000"/>
                </a:solidFill>
              </a:rPr>
              <a:t>Manual Setup or additional Server Type </a:t>
            </a:r>
            <a:r>
              <a:rPr lang="en-US" b="1" dirty="0" smtClean="0">
                <a:solidFill>
                  <a:schemeClr val="bg1"/>
                </a:solidFill>
              </a:rPr>
              <a:t>and click on </a:t>
            </a:r>
            <a:r>
              <a:rPr lang="en-US" b="1" dirty="0" smtClean="0">
                <a:solidFill>
                  <a:srgbClr val="FF0000"/>
                </a:solidFill>
              </a:rPr>
              <a:t>NEXT</a:t>
            </a:r>
          </a:p>
          <a:p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7" name="Elbow Connector 6"/>
          <p:cNvCxnSpPr/>
          <p:nvPr/>
        </p:nvCxnSpPr>
        <p:spPr>
          <a:xfrm rot="10800000" flipV="1">
            <a:off x="4481849" y="3371045"/>
            <a:ext cx="3503053" cy="237293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rot="16200000" flipH="1">
            <a:off x="7972023" y="4275786"/>
            <a:ext cx="2459864" cy="112046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0957745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93170" y="-115530"/>
            <a:ext cx="12285169" cy="69735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36417" y="3065172"/>
            <a:ext cx="3129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Select </a:t>
            </a:r>
            <a:r>
              <a:rPr lang="en-US" b="1" dirty="0" smtClean="0">
                <a:solidFill>
                  <a:srgbClr val="FF0000"/>
                </a:solidFill>
              </a:rPr>
              <a:t>POP or IMAP </a:t>
            </a:r>
            <a:r>
              <a:rPr lang="en-US" b="1" dirty="0" smtClean="0">
                <a:solidFill>
                  <a:schemeClr val="bg1"/>
                </a:solidFill>
              </a:rPr>
              <a:t>and Click on </a:t>
            </a:r>
            <a:r>
              <a:rPr lang="en-US" b="1" dirty="0" smtClean="0">
                <a:solidFill>
                  <a:srgbClr val="FF0000"/>
                </a:solidFill>
              </a:rPr>
              <a:t>Next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7" name="Elbow Connector 6"/>
          <p:cNvCxnSpPr/>
          <p:nvPr/>
        </p:nvCxnSpPr>
        <p:spPr>
          <a:xfrm rot="10800000">
            <a:off x="3078052" y="2730322"/>
            <a:ext cx="6156101" cy="334851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rot="16200000" flipH="1">
            <a:off x="8300432" y="4578440"/>
            <a:ext cx="2446986" cy="528034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0224932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33987" y="-49556"/>
            <a:ext cx="10970632" cy="1400530"/>
          </a:xfrm>
        </p:spPr>
        <p:txBody>
          <a:bodyPr/>
          <a:lstStyle/>
          <a:p>
            <a:r>
              <a:rPr lang="en-US" dirty="0" smtClean="0"/>
              <a:t>Fill the Details and select Account Type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721217"/>
            <a:ext cx="12192000" cy="6136783"/>
          </a:xfrm>
          <a:prstGeom prst="rect">
            <a:avLst/>
          </a:prstGeom>
        </p:spPr>
      </p:pic>
      <p:cxnSp>
        <p:nvCxnSpPr>
          <p:cNvPr id="11" name="Elbow Connector 10"/>
          <p:cNvCxnSpPr/>
          <p:nvPr/>
        </p:nvCxnSpPr>
        <p:spPr>
          <a:xfrm rot="5400000">
            <a:off x="5666705" y="566671"/>
            <a:ext cx="2691684" cy="2640169"/>
          </a:xfrm>
          <a:prstGeom prst="bentConnector3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7917245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46112" y="53469"/>
            <a:ext cx="9404723" cy="989716"/>
          </a:xfrm>
        </p:spPr>
        <p:txBody>
          <a:bodyPr/>
          <a:lstStyle/>
          <a:p>
            <a:pPr algn="ctr"/>
            <a:r>
              <a:rPr lang="en-US" b="1" dirty="0" smtClean="0"/>
              <a:t>IN POP</a:t>
            </a:r>
            <a:endParaRPr lang="en-US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37400" y="1801972"/>
            <a:ext cx="5941429" cy="529106"/>
          </a:xfrm>
        </p:spPr>
        <p:txBody>
          <a:bodyPr/>
          <a:lstStyle/>
          <a:p>
            <a:r>
              <a:rPr lang="en-US" sz="1600" b="1" dirty="0" smtClean="0"/>
              <a:t>For G-Suite use Below Details </a:t>
            </a:r>
          </a:p>
          <a:p>
            <a:r>
              <a:rPr lang="en-US" sz="1600" b="1" dirty="0" smtClean="0"/>
              <a:t>Incoming Mail Server – pop.gmail.com  </a:t>
            </a:r>
          </a:p>
          <a:p>
            <a:r>
              <a:rPr lang="en-US" sz="1600" b="1" dirty="0" smtClean="0"/>
              <a:t>outgoing mail server – smtp.gmail.com</a:t>
            </a:r>
            <a:endParaRPr lang="en-US" sz="1600" b="1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85738" y="2533014"/>
            <a:ext cx="5481341" cy="4324986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6298444" y="1905000"/>
            <a:ext cx="6155431" cy="576262"/>
          </a:xfrm>
        </p:spPr>
        <p:txBody>
          <a:bodyPr/>
          <a:lstStyle/>
          <a:p>
            <a:r>
              <a:rPr lang="en-US" sz="1800" b="1" dirty="0" smtClean="0"/>
              <a:t>For Webmail use following details </a:t>
            </a:r>
          </a:p>
          <a:p>
            <a:r>
              <a:rPr lang="en-US" sz="1800" b="1" dirty="0" smtClean="0"/>
              <a:t>incoming mail server – </a:t>
            </a:r>
            <a:r>
              <a:rPr lang="en-US" sz="1800" b="1" dirty="0" err="1" smtClean="0"/>
              <a:t>mail.domain</a:t>
            </a:r>
            <a:r>
              <a:rPr lang="en-US" sz="1800" b="1" dirty="0"/>
              <a:t> </a:t>
            </a:r>
            <a:r>
              <a:rPr lang="en-US" sz="1800" b="1" dirty="0" smtClean="0"/>
              <a:t>name </a:t>
            </a:r>
          </a:p>
          <a:p>
            <a:r>
              <a:rPr lang="en-US" sz="1800" b="1" dirty="0" smtClean="0"/>
              <a:t>outgoing mail server – </a:t>
            </a:r>
            <a:r>
              <a:rPr lang="en-US" sz="1800" b="1" dirty="0" err="1" smtClean="0"/>
              <a:t>mail.domain</a:t>
            </a:r>
            <a:r>
              <a:rPr lang="en-US" sz="1800" b="1" dirty="0" smtClean="0"/>
              <a:t> name </a:t>
            </a:r>
            <a:endParaRPr lang="en-US" sz="1800" b="1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873138" y="2533014"/>
            <a:ext cx="6142849" cy="430785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871991" y="4971242"/>
            <a:ext cx="2605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Click on </a:t>
            </a:r>
            <a:r>
              <a:rPr lang="en-US" b="1" dirty="0" smtClean="0">
                <a:solidFill>
                  <a:srgbClr val="FF0000"/>
                </a:solidFill>
              </a:rPr>
              <a:t>more setting 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6" name="Elbow Connector 5"/>
          <p:cNvCxnSpPr/>
          <p:nvPr/>
        </p:nvCxnSpPr>
        <p:spPr>
          <a:xfrm rot="16200000" flipH="1">
            <a:off x="4396056" y="5452123"/>
            <a:ext cx="660981" cy="437881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309289" y="4891822"/>
            <a:ext cx="2605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Click on </a:t>
            </a:r>
            <a:r>
              <a:rPr lang="en-US" b="1" dirty="0" smtClean="0">
                <a:solidFill>
                  <a:srgbClr val="FF0000"/>
                </a:solidFill>
              </a:rPr>
              <a:t>more setting 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2" name="Elbow Connector 11"/>
          <p:cNvCxnSpPr/>
          <p:nvPr/>
        </p:nvCxnSpPr>
        <p:spPr>
          <a:xfrm rot="16200000" flipH="1">
            <a:off x="10833354" y="5372703"/>
            <a:ext cx="660981" cy="437881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3172411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7" grpId="0" build="p"/>
      <p:bldP spid="2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301</TotalTime>
  <Words>305</Words>
  <Application>Microsoft Office PowerPoint</Application>
  <PresentationFormat>Widescreen</PresentationFormat>
  <Paragraphs>62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Algerian</vt:lpstr>
      <vt:lpstr>Arial</vt:lpstr>
      <vt:lpstr>Century Gothic</vt:lpstr>
      <vt:lpstr>Wingdings 3</vt:lpstr>
      <vt:lpstr>Ion</vt:lpstr>
      <vt:lpstr>PowerPoint Presentation</vt:lpstr>
      <vt:lpstr>Go to Control Panel</vt:lpstr>
      <vt:lpstr>Click on E-Mail Accounts</vt:lpstr>
      <vt:lpstr>PowerPoint Presentation</vt:lpstr>
      <vt:lpstr>PowerPoint Presentation</vt:lpstr>
      <vt:lpstr>PowerPoint Presentation</vt:lpstr>
      <vt:lpstr>PowerPoint Presentation</vt:lpstr>
      <vt:lpstr>Fill the Details and select Account Type</vt:lpstr>
      <vt:lpstr>IN POP</vt:lpstr>
      <vt:lpstr>IN IMAP</vt:lpstr>
      <vt:lpstr>Select outgoing server and select my outgoing server(SMTP) requires authentication  also select Use same setting as my incoming mail server</vt:lpstr>
      <vt:lpstr>IN POP</vt:lpstr>
      <vt:lpstr>IN IMAP</vt:lpstr>
      <vt:lpstr>Now Click on Test Account Setting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34</cp:revision>
  <dcterms:created xsi:type="dcterms:W3CDTF">2017-12-27T10:54:24Z</dcterms:created>
  <dcterms:modified xsi:type="dcterms:W3CDTF">2018-02-08T12:57:14Z</dcterms:modified>
</cp:coreProperties>
</file>